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quada One" charset="1" panose="020000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94716" y="3755939"/>
            <a:ext cx="12200666" cy="26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4"/>
              </a:lnSpc>
            </a:pPr>
            <a:r>
              <a:rPr lang="en-US" sz="13155" spc="-591">
                <a:solidFill>
                  <a:srgbClr val="35DBFF"/>
                </a:solidFill>
                <a:latin typeface="Squada One"/>
                <a:ea typeface="Squada One"/>
                <a:cs typeface="Squada One"/>
                <a:sym typeface="Squada One"/>
              </a:rPr>
              <a:t>EMOTION DETECTION FROM SPEECH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90304" y="6527414"/>
            <a:ext cx="7907392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PRESENTED BY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60827" y="7358707"/>
            <a:ext cx="7907392" cy="50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4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DADRAHEEM, ALI RAZA AND GUARAM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29" y="214297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2"/>
                </a:lnTo>
                <a:lnTo>
                  <a:pt x="0" y="60010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33632" y="2608556"/>
            <a:ext cx="5069889" cy="506988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t="0" r="-3333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668777" y="2627757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68777" y="3834256"/>
            <a:ext cx="8130394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motion detection = identifying human emotions from speech signals.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Important for AI, call centers, healthcare, virtual assistants.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emotions: Happy, Sad, Angry, Neutral, Fear, Surprise, Disgust.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9196" y="4323472"/>
            <a:ext cx="981929" cy="926584"/>
          </a:xfrm>
          <a:custGeom>
            <a:avLst/>
            <a:gdLst/>
            <a:ahLst/>
            <a:cxnLst/>
            <a:rect r="r" b="b" t="t" l="l"/>
            <a:pathLst>
              <a:path h="926584" w="981929">
                <a:moveTo>
                  <a:pt x="0" y="0"/>
                </a:moveTo>
                <a:lnTo>
                  <a:pt x="981929" y="0"/>
                </a:lnTo>
                <a:lnTo>
                  <a:pt x="981929" y="926584"/>
                </a:lnTo>
                <a:lnTo>
                  <a:pt x="0" y="92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46142" y="7721455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41974">
            <a:off x="14079552" y="-1959434"/>
            <a:ext cx="6359496" cy="6001051"/>
          </a:xfrm>
          <a:custGeom>
            <a:avLst/>
            <a:gdLst/>
            <a:ahLst/>
            <a:cxnLst/>
            <a:rect r="r" b="b" t="t" l="l"/>
            <a:pathLst>
              <a:path h="6001051" w="6359496">
                <a:moveTo>
                  <a:pt x="0" y="0"/>
                </a:moveTo>
                <a:lnTo>
                  <a:pt x="6359496" y="0"/>
                </a:lnTo>
                <a:lnTo>
                  <a:pt x="6359496" y="6001051"/>
                </a:lnTo>
                <a:lnTo>
                  <a:pt x="0" y="600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46142" y="3376613"/>
            <a:ext cx="9218580" cy="5460313"/>
            <a:chOff x="0" y="0"/>
            <a:chExt cx="2216944" cy="13131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6944" cy="1313132"/>
            </a:xfrm>
            <a:custGeom>
              <a:avLst/>
              <a:gdLst/>
              <a:ahLst/>
              <a:cxnLst/>
              <a:rect r="r" b="b" t="t" l="l"/>
              <a:pathLst>
                <a:path h="1313132" w="2216944">
                  <a:moveTo>
                    <a:pt x="0" y="0"/>
                  </a:moveTo>
                  <a:lnTo>
                    <a:pt x="2216944" y="0"/>
                  </a:lnTo>
                  <a:lnTo>
                    <a:pt x="2216944" y="1313132"/>
                  </a:lnTo>
                  <a:lnTo>
                    <a:pt x="0" y="1313132"/>
                  </a:lnTo>
                  <a:close/>
                </a:path>
              </a:pathLst>
            </a:custGeom>
            <a:blipFill>
              <a:blip r:embed="rId5">
                <a:alphaModFix amt="99000"/>
              </a:blip>
              <a:stretch>
                <a:fillRect l="-2885" t="0" r="-2885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189196" y="5465948"/>
            <a:ext cx="981929" cy="926584"/>
          </a:xfrm>
          <a:custGeom>
            <a:avLst/>
            <a:gdLst/>
            <a:ahLst/>
            <a:cxnLst/>
            <a:rect r="r" b="b" t="t" l="l"/>
            <a:pathLst>
              <a:path h="926584" w="981929">
                <a:moveTo>
                  <a:pt x="0" y="0"/>
                </a:moveTo>
                <a:lnTo>
                  <a:pt x="981929" y="0"/>
                </a:lnTo>
                <a:lnTo>
                  <a:pt x="981929" y="926584"/>
                </a:lnTo>
                <a:lnTo>
                  <a:pt x="0" y="92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9196" y="6611607"/>
            <a:ext cx="981929" cy="926584"/>
          </a:xfrm>
          <a:custGeom>
            <a:avLst/>
            <a:gdLst/>
            <a:ahLst/>
            <a:cxnLst/>
            <a:rect r="r" b="b" t="t" l="l"/>
            <a:pathLst>
              <a:path h="926584" w="981929">
                <a:moveTo>
                  <a:pt x="0" y="0"/>
                </a:moveTo>
                <a:lnTo>
                  <a:pt x="981929" y="0"/>
                </a:lnTo>
                <a:lnTo>
                  <a:pt x="981929" y="926584"/>
                </a:lnTo>
                <a:lnTo>
                  <a:pt x="0" y="92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9196" y="7721455"/>
            <a:ext cx="981929" cy="926584"/>
          </a:xfrm>
          <a:custGeom>
            <a:avLst/>
            <a:gdLst/>
            <a:ahLst/>
            <a:cxnLst/>
            <a:rect r="r" b="b" t="t" l="l"/>
            <a:pathLst>
              <a:path h="926584" w="981929">
                <a:moveTo>
                  <a:pt x="0" y="0"/>
                </a:moveTo>
                <a:lnTo>
                  <a:pt x="981929" y="0"/>
                </a:lnTo>
                <a:lnTo>
                  <a:pt x="981929" y="926584"/>
                </a:lnTo>
                <a:lnTo>
                  <a:pt x="0" y="9265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892426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APPLICATIONS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9586" y="4576665"/>
            <a:ext cx="77403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stomer service &amp; call center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1233" y="4619039"/>
            <a:ext cx="497855" cy="29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6"/>
              </a:lnSpc>
              <a:spcBef>
                <a:spcPct val="0"/>
              </a:spcBef>
            </a:pP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79586" y="5719140"/>
            <a:ext cx="77403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tal health monitoring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1233" y="5761515"/>
            <a:ext cx="497855" cy="29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6"/>
              </a:lnSpc>
              <a:spcBef>
                <a:spcPct val="0"/>
              </a:spcBef>
            </a:pP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9586" y="6864800"/>
            <a:ext cx="77403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Human-c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omputer interaction (HCI)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1233" y="6907174"/>
            <a:ext cx="497855" cy="29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6"/>
              </a:lnSpc>
              <a:spcBef>
                <a:spcPct val="0"/>
              </a:spcBef>
            </a:pP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79586" y="7974647"/>
            <a:ext cx="774037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mart assistants &amp; chatbots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1233" y="8017022"/>
            <a:ext cx="497855" cy="29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406"/>
              </a:lnSpc>
              <a:spcBef>
                <a:spcPct val="0"/>
              </a:spcBef>
            </a:pPr>
            <a:r>
              <a:rPr lang="en-US" b="true" sz="171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032194">
            <a:off x="6903387" y="1742522"/>
            <a:ext cx="2559125" cy="2414883"/>
          </a:xfrm>
          <a:custGeom>
            <a:avLst/>
            <a:gdLst/>
            <a:ahLst/>
            <a:cxnLst/>
            <a:rect r="r" b="b" t="t" l="l"/>
            <a:pathLst>
              <a:path h="2414883" w="2559125">
                <a:moveTo>
                  <a:pt x="0" y="0"/>
                </a:moveTo>
                <a:lnTo>
                  <a:pt x="2559125" y="0"/>
                </a:lnTo>
                <a:lnTo>
                  <a:pt x="2559125" y="2414884"/>
                </a:lnTo>
                <a:lnTo>
                  <a:pt x="0" y="241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99999">
            <a:off x="6716240" y="7996077"/>
            <a:ext cx="4855520" cy="4581845"/>
          </a:xfrm>
          <a:custGeom>
            <a:avLst/>
            <a:gdLst/>
            <a:ahLst/>
            <a:cxnLst/>
            <a:rect r="r" b="b" t="t" l="l"/>
            <a:pathLst>
              <a:path h="4581845" w="4855520">
                <a:moveTo>
                  <a:pt x="0" y="0"/>
                </a:moveTo>
                <a:lnTo>
                  <a:pt x="4855520" y="0"/>
                </a:lnTo>
                <a:lnTo>
                  <a:pt x="4855520" y="4581846"/>
                </a:lnTo>
                <a:lnTo>
                  <a:pt x="0" y="4581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32964" y="2346253"/>
            <a:ext cx="9569152" cy="6533015"/>
            <a:chOff x="0" y="0"/>
            <a:chExt cx="15400610" cy="105142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00610" cy="10514246"/>
            </a:xfrm>
            <a:custGeom>
              <a:avLst/>
              <a:gdLst/>
              <a:ahLst/>
              <a:cxnLst/>
              <a:rect r="r" b="b" t="t" l="l"/>
              <a:pathLst>
                <a:path h="10514246" w="15400610">
                  <a:moveTo>
                    <a:pt x="13796380" y="0"/>
                  </a:moveTo>
                  <a:lnTo>
                    <a:pt x="1604230" y="0"/>
                  </a:lnTo>
                  <a:cubicBezTo>
                    <a:pt x="718695" y="0"/>
                    <a:pt x="0" y="490665"/>
                    <a:pt x="0" y="1095234"/>
                  </a:cubicBezTo>
                  <a:lnTo>
                    <a:pt x="0" y="10514246"/>
                  </a:lnTo>
                  <a:lnTo>
                    <a:pt x="13796380" y="10514246"/>
                  </a:lnTo>
                  <a:cubicBezTo>
                    <a:pt x="14681915" y="10514246"/>
                    <a:pt x="15400610" y="10023581"/>
                    <a:pt x="15400610" y="9419012"/>
                  </a:cubicBezTo>
                  <a:lnTo>
                    <a:pt x="15400610" y="0"/>
                  </a:lnTo>
                  <a:lnTo>
                    <a:pt x="13796380" y="0"/>
                  </a:lnTo>
                  <a:close/>
                </a:path>
              </a:pathLst>
            </a:custGeom>
            <a:blipFill>
              <a:blip r:embed="rId5"/>
              <a:stretch>
                <a:fillRect l="-3293" t="0" r="-329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37594" y="712276"/>
            <a:ext cx="8521839" cy="804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8"/>
              </a:lnSpc>
            </a:pPr>
            <a:r>
              <a:rPr lang="en-US" sz="6415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SPEECH EMOTION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7594" y="1953792"/>
            <a:ext cx="7909710" cy="78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3"/>
              </a:lnSpc>
              <a:spcBef>
                <a:spcPct val="0"/>
              </a:spcBef>
            </a:pPr>
            <a:r>
              <a:rPr lang="en-US" sz="317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Acoustic Features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Pitch (frequency of voice)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Energy (loudness)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Tempo (speech rate)</a:t>
            </a:r>
          </a:p>
          <a:p>
            <a:pPr algn="just">
              <a:lnSpc>
                <a:spcPts val="4443"/>
              </a:lnSpc>
              <a:spcBef>
                <a:spcPct val="0"/>
              </a:spcBef>
            </a:pPr>
          </a:p>
          <a:p>
            <a:pPr algn="just">
              <a:lnSpc>
                <a:spcPts val="4443"/>
              </a:lnSpc>
              <a:spcBef>
                <a:spcPct val="0"/>
              </a:spcBef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Spectral Features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MFCCs (Mel Frequency Cepstral</a:t>
            </a:r>
          </a:p>
          <a:p>
            <a:pPr algn="just">
              <a:lnSpc>
                <a:spcPts val="4443"/>
              </a:lnSpc>
              <a:spcBef>
                <a:spcPct val="0"/>
              </a:spcBef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Coefficients)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Formants (resonant frequencies)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Chroma features</a:t>
            </a:r>
          </a:p>
          <a:p>
            <a:pPr algn="just">
              <a:lnSpc>
                <a:spcPts val="4443"/>
              </a:lnSpc>
              <a:spcBef>
                <a:spcPct val="0"/>
              </a:spcBef>
            </a:pPr>
          </a:p>
          <a:p>
            <a:pPr algn="just">
              <a:lnSpc>
                <a:spcPts val="4443"/>
              </a:lnSpc>
              <a:spcBef>
                <a:spcPct val="0"/>
              </a:spcBef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Prosodic Features</a:t>
            </a:r>
          </a:p>
          <a:p>
            <a:pPr algn="just" marL="685328" indent="-342664" lvl="1">
              <a:lnSpc>
                <a:spcPts val="4443"/>
              </a:lnSpc>
              <a:spcBef>
                <a:spcPct val="0"/>
              </a:spcBef>
              <a:buFont typeface="Arial"/>
              <a:buChar char="•"/>
            </a:pPr>
            <a:r>
              <a:rPr lang="en-US" sz="3174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Intonation, rhythm, stress</a:t>
            </a:r>
          </a:p>
          <a:p>
            <a:pPr algn="just" marL="0" indent="0" lvl="1">
              <a:lnSpc>
                <a:spcPts val="44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6759" y="506038"/>
            <a:ext cx="9828918" cy="9274924"/>
          </a:xfrm>
          <a:custGeom>
            <a:avLst/>
            <a:gdLst/>
            <a:ahLst/>
            <a:cxnLst/>
            <a:rect r="r" b="b" t="t" l="l"/>
            <a:pathLst>
              <a:path h="9274924" w="9828918">
                <a:moveTo>
                  <a:pt x="0" y="0"/>
                </a:moveTo>
                <a:lnTo>
                  <a:pt x="9828918" y="0"/>
                </a:lnTo>
                <a:lnTo>
                  <a:pt x="9828918" y="9274924"/>
                </a:lnTo>
                <a:lnTo>
                  <a:pt x="0" y="9274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892197" y="1459949"/>
            <a:ext cx="7367103" cy="736710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1569" y="1631399"/>
            <a:ext cx="9220629" cy="86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6831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 MACHINE LEARNING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569" y="3423995"/>
            <a:ext cx="12467816" cy="5403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3390" indent="-331695" lvl="1">
              <a:lnSpc>
                <a:spcPts val="4301"/>
              </a:lnSpc>
              <a:spcBef>
                <a:spcPct val="0"/>
              </a:spcBef>
              <a:buFont typeface="Arial"/>
              <a:buChar char="•"/>
            </a:pPr>
            <a:r>
              <a:rPr lang="en-US" sz="307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raditional ML: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SVM (Support Vector Machine)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 Forest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KNN (K-Nearest Neighbors)</a:t>
            </a:r>
          </a:p>
          <a:p>
            <a:pPr algn="just" marL="663390" indent="-331695" lvl="1">
              <a:lnSpc>
                <a:spcPts val="4301"/>
              </a:lnSpc>
              <a:spcBef>
                <a:spcPct val="0"/>
              </a:spcBef>
              <a:buFont typeface="Arial"/>
              <a:buChar char="•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Learning: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CNN (Convolutional Neural Network)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RNN / LSTM (Recurrent Neural </a:t>
            </a:r>
          </a:p>
          <a:p>
            <a:pPr algn="just">
              <a:lnSpc>
                <a:spcPts val="4301"/>
              </a:lnSpc>
              <a:spcBef>
                <a:spcPct val="0"/>
              </a:spcBef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Network / Long Short-Term Memory)</a:t>
            </a:r>
          </a:p>
          <a:p>
            <a:pPr algn="just" marL="1326780" indent="-442260" lvl="2">
              <a:lnSpc>
                <a:spcPts val="4301"/>
              </a:lnSpc>
              <a:spcBef>
                <a:spcPct val="0"/>
              </a:spcBef>
              <a:buFont typeface="Arial"/>
              <a:buChar char="⚬"/>
            </a:pPr>
            <a:r>
              <a:rPr lang="en-US" sz="3072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Transformers for speech</a:t>
            </a:r>
          </a:p>
          <a:p>
            <a:pPr algn="just" marL="0" indent="0" lvl="1">
              <a:lnSpc>
                <a:spcPts val="43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164" y="0"/>
            <a:ext cx="8460824" cy="10287000"/>
            <a:chOff x="0" y="0"/>
            <a:chExt cx="5222731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22731" cy="6350000"/>
            </a:xfrm>
            <a:custGeom>
              <a:avLst/>
              <a:gdLst/>
              <a:ahLst/>
              <a:cxnLst/>
              <a:rect r="r" b="b" t="t" l="l"/>
              <a:pathLst>
                <a:path h="6350000" w="5222731">
                  <a:moveTo>
                    <a:pt x="5222731" y="0"/>
                  </a:moveTo>
                  <a:lnTo>
                    <a:pt x="5222731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2338335" y="0"/>
                    <a:pt x="5222731" y="0"/>
                  </a:cubicBezTo>
                  <a:close/>
                </a:path>
              </a:pathLst>
            </a:custGeom>
            <a:blipFill>
              <a:blip r:embed="rId3"/>
              <a:stretch>
                <a:fillRect l="-41244" t="0" r="-4124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58709" y="4593435"/>
            <a:ext cx="12234167" cy="263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0958" indent="-325479" lvl="1">
              <a:lnSpc>
                <a:spcPts val="4221"/>
              </a:lnSpc>
              <a:spcBef>
                <a:spcPct val="0"/>
              </a:spcBef>
              <a:buFont typeface="Arial"/>
              <a:buChar char="•"/>
            </a:pPr>
            <a:r>
              <a:rPr lang="en-US" sz="301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301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AVDESS: 24 actors, 8 emotions</a:t>
            </a:r>
          </a:p>
          <a:p>
            <a:pPr algn="just" marL="650958" indent="-325479" lvl="1">
              <a:lnSpc>
                <a:spcPts val="4221"/>
              </a:lnSpc>
              <a:spcBef>
                <a:spcPct val="0"/>
              </a:spcBef>
              <a:buFont typeface="Arial"/>
              <a:buChar char="•"/>
            </a:pPr>
            <a:r>
              <a:rPr lang="en-US" sz="301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EMO-DB: German emotional speech database</a:t>
            </a:r>
          </a:p>
          <a:p>
            <a:pPr algn="just" marL="650958" indent="-325479" lvl="1">
              <a:lnSpc>
                <a:spcPts val="4221"/>
              </a:lnSpc>
              <a:spcBef>
                <a:spcPct val="0"/>
              </a:spcBef>
              <a:buFont typeface="Arial"/>
              <a:buChar char="•"/>
            </a:pPr>
            <a:r>
              <a:rPr lang="en-US" sz="301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TESS: Toronto Emotional Speech Set</a:t>
            </a:r>
          </a:p>
          <a:p>
            <a:pPr algn="just" marL="650958" indent="-325479" lvl="1">
              <a:lnSpc>
                <a:spcPts val="4221"/>
              </a:lnSpc>
              <a:spcBef>
                <a:spcPct val="0"/>
              </a:spcBef>
              <a:buFont typeface="Arial"/>
              <a:buChar char="•"/>
            </a:pPr>
            <a:r>
              <a:rPr lang="en-US" sz="3015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IEMOCAP: Multimodal, 5 emotions</a:t>
            </a:r>
          </a:p>
          <a:p>
            <a:pPr algn="just" marL="0" indent="0" lvl="1">
              <a:lnSpc>
                <a:spcPts val="4221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142981" y="-569422"/>
            <a:ext cx="4928366" cy="4650585"/>
          </a:xfrm>
          <a:custGeom>
            <a:avLst/>
            <a:gdLst/>
            <a:ahLst/>
            <a:cxnLst/>
            <a:rect r="r" b="b" t="t" l="l"/>
            <a:pathLst>
              <a:path h="4650585" w="4928366">
                <a:moveTo>
                  <a:pt x="0" y="0"/>
                </a:moveTo>
                <a:lnTo>
                  <a:pt x="4928366" y="0"/>
                </a:lnTo>
                <a:lnTo>
                  <a:pt x="4928366" y="4650585"/>
                </a:lnTo>
                <a:lnTo>
                  <a:pt x="0" y="465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2929750">
            <a:off x="4992600" y="8193181"/>
            <a:ext cx="2257477" cy="2130237"/>
          </a:xfrm>
          <a:custGeom>
            <a:avLst/>
            <a:gdLst/>
            <a:ahLst/>
            <a:cxnLst/>
            <a:rect r="r" b="b" t="t" l="l"/>
            <a:pathLst>
              <a:path h="2130237" w="2257477">
                <a:moveTo>
                  <a:pt x="0" y="0"/>
                </a:moveTo>
                <a:lnTo>
                  <a:pt x="2257477" y="0"/>
                </a:lnTo>
                <a:lnTo>
                  <a:pt x="2257477" y="2130238"/>
                </a:lnTo>
                <a:lnTo>
                  <a:pt x="0" y="2130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696623" y="2929736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DATASETS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28198" y="2332884"/>
            <a:ext cx="3159802" cy="6319604"/>
            <a:chOff x="0" y="0"/>
            <a:chExt cx="3331210" cy="6662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6662420"/>
            </a:xfrm>
            <a:custGeom>
              <a:avLst/>
              <a:gdLst/>
              <a:ahLst/>
              <a:cxnLst/>
              <a:rect r="r" b="b" t="t" l="l"/>
              <a:pathLst>
                <a:path h="6662420" w="3331210">
                  <a:moveTo>
                    <a:pt x="3331210" y="3331210"/>
                  </a:moveTo>
                  <a:lnTo>
                    <a:pt x="3331210" y="6662420"/>
                  </a:lnTo>
                  <a:cubicBezTo>
                    <a:pt x="1490980" y="6662420"/>
                    <a:pt x="0" y="5170170"/>
                    <a:pt x="0" y="3331210"/>
                  </a:cubicBezTo>
                  <a:cubicBezTo>
                    <a:pt x="0" y="149225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68396" y="2332884"/>
            <a:ext cx="3159802" cy="6319604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3175000" y="3175000"/>
                  </a:moveTo>
                  <a:cubicBezTo>
                    <a:pt x="3175000" y="4928502"/>
                    <a:pt x="1753502" y="6350000"/>
                    <a:pt x="0" y="6350000"/>
                  </a:cubicBezTo>
                  <a:lnTo>
                    <a:pt x="0" y="0"/>
                  </a:lnTo>
                  <a:cubicBezTo>
                    <a:pt x="1753502" y="0"/>
                    <a:pt x="3175000" y="1421498"/>
                    <a:pt x="317500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83333" t="0" r="-83333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2929750">
            <a:off x="12365450" y="7912088"/>
            <a:ext cx="3468096" cy="3272622"/>
          </a:xfrm>
          <a:custGeom>
            <a:avLst/>
            <a:gdLst/>
            <a:ahLst/>
            <a:cxnLst/>
            <a:rect r="r" b="b" t="t" l="l"/>
            <a:pathLst>
              <a:path h="3272622" w="3468096">
                <a:moveTo>
                  <a:pt x="0" y="0"/>
                </a:moveTo>
                <a:lnTo>
                  <a:pt x="3468096" y="0"/>
                </a:lnTo>
                <a:lnTo>
                  <a:pt x="3468096" y="3272622"/>
                </a:lnTo>
                <a:lnTo>
                  <a:pt x="0" y="32726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24507">
            <a:off x="11086935" y="-461956"/>
            <a:ext cx="2390310" cy="2255583"/>
          </a:xfrm>
          <a:custGeom>
            <a:avLst/>
            <a:gdLst/>
            <a:ahLst/>
            <a:cxnLst/>
            <a:rect r="r" b="b" t="t" l="l"/>
            <a:pathLst>
              <a:path h="2255583" w="2390310">
                <a:moveTo>
                  <a:pt x="0" y="0"/>
                </a:moveTo>
                <a:lnTo>
                  <a:pt x="2390310" y="0"/>
                </a:lnTo>
                <a:lnTo>
                  <a:pt x="2390310" y="2255583"/>
                </a:lnTo>
                <a:lnTo>
                  <a:pt x="0" y="22555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-2032069">
            <a:off x="9178774" y="-238900"/>
            <a:ext cx="1503889" cy="1419124"/>
          </a:xfrm>
          <a:custGeom>
            <a:avLst/>
            <a:gdLst/>
            <a:ahLst/>
            <a:cxnLst/>
            <a:rect r="r" b="b" t="t" l="l"/>
            <a:pathLst>
              <a:path h="1419124" w="1503889">
                <a:moveTo>
                  <a:pt x="0" y="0"/>
                </a:moveTo>
                <a:lnTo>
                  <a:pt x="1503889" y="0"/>
                </a:lnTo>
                <a:lnTo>
                  <a:pt x="1503889" y="1419125"/>
                </a:lnTo>
                <a:lnTo>
                  <a:pt x="0" y="1419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48707" y="828675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8707" y="2462119"/>
            <a:ext cx="11260158" cy="255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EMOTION IS SUBJECTIVE</a:t>
            </a:r>
          </a:p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Accents, languages, speech speed variations</a:t>
            </a:r>
          </a:p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noise</a:t>
            </a:r>
          </a:p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labeled datasets</a:t>
            </a:r>
          </a:p>
          <a:p>
            <a:pPr algn="l" marL="0" indent="0" lvl="0">
              <a:lnSpc>
                <a:spcPts val="411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48707" y="5206936"/>
            <a:ext cx="6369605" cy="124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8238" y="6480110"/>
            <a:ext cx="11260158" cy="358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SPEECH EMOTION DETECTION ENHAN</a:t>
            </a: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ces HCI and AI applications.</a:t>
            </a:r>
          </a:p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 is feature extraction + accurate classification.</a:t>
            </a:r>
          </a:p>
          <a:p>
            <a:pPr algn="l" marL="633962" indent="-316981" lvl="1">
              <a:lnSpc>
                <a:spcPts val="4110"/>
              </a:lnSpc>
              <a:buFont typeface="Arial"/>
              <a:buChar char="•"/>
            </a:pPr>
            <a:r>
              <a:rPr lang="en-US" sz="29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Deep learning methods show promising results.</a:t>
            </a:r>
          </a:p>
          <a:p>
            <a:pPr algn="l" marL="0" indent="0" lvl="0">
              <a:lnSpc>
                <a:spcPts val="411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47" t="-11829" r="-7870" b="-114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46397" cy="326407"/>
          </a:xfrm>
          <a:custGeom>
            <a:avLst/>
            <a:gdLst/>
            <a:ahLst/>
            <a:cxnLst/>
            <a:rect r="r" b="b" t="t" l="l"/>
            <a:pathLst>
              <a:path h="326407" w="546397">
                <a:moveTo>
                  <a:pt x="0" y="0"/>
                </a:moveTo>
                <a:lnTo>
                  <a:pt x="546397" y="0"/>
                </a:lnTo>
                <a:lnTo>
                  <a:pt x="546397" y="326407"/>
                </a:lnTo>
                <a:lnTo>
                  <a:pt x="0" y="326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58401" y="5091763"/>
            <a:ext cx="11325931" cy="239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59"/>
              </a:lnSpc>
            </a:pPr>
            <a:r>
              <a:rPr lang="en-US" sz="19186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rPr>
              <a:t>THANK 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032069">
            <a:off x="13978245" y="7623328"/>
            <a:ext cx="3658235" cy="3452043"/>
          </a:xfrm>
          <a:custGeom>
            <a:avLst/>
            <a:gdLst/>
            <a:ahLst/>
            <a:cxnLst/>
            <a:rect r="r" b="b" t="t" l="l"/>
            <a:pathLst>
              <a:path h="3452043" w="3658235">
                <a:moveTo>
                  <a:pt x="0" y="0"/>
                </a:moveTo>
                <a:lnTo>
                  <a:pt x="3658234" y="0"/>
                </a:lnTo>
                <a:lnTo>
                  <a:pt x="3658234" y="3452043"/>
                </a:lnTo>
                <a:lnTo>
                  <a:pt x="0" y="3452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950465">
            <a:off x="1934067" y="2941638"/>
            <a:ext cx="2048668" cy="1933198"/>
          </a:xfrm>
          <a:custGeom>
            <a:avLst/>
            <a:gdLst/>
            <a:ahLst/>
            <a:cxnLst/>
            <a:rect r="r" b="b" t="t" l="l"/>
            <a:pathLst>
              <a:path h="1933198" w="2048668">
                <a:moveTo>
                  <a:pt x="0" y="0"/>
                </a:moveTo>
                <a:lnTo>
                  <a:pt x="2048668" y="0"/>
                </a:lnTo>
                <a:lnTo>
                  <a:pt x="2048668" y="1933198"/>
                </a:lnTo>
                <a:lnTo>
                  <a:pt x="0" y="19331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DAG4X9j7zeQ</dc:identifier>
  <dcterms:modified xsi:type="dcterms:W3CDTF">2011-08-01T06:04:30Z</dcterms:modified>
  <cp:revision>1</cp:revision>
  <dc:title>Black and White Modern Artificial Intelligence Presentation</dc:title>
</cp:coreProperties>
</file>